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9" r:id="rId5"/>
    <p:sldId id="258" r:id="rId6"/>
    <p:sldId id="275" r:id="rId7"/>
    <p:sldId id="277" r:id="rId8"/>
    <p:sldId id="283" r:id="rId9"/>
    <p:sldId id="287" r:id="rId10"/>
    <p:sldId id="268" r:id="rId11"/>
    <p:sldId id="286" r:id="rId12"/>
    <p:sldId id="269" r:id="rId13"/>
    <p:sldId id="271" r:id="rId14"/>
    <p:sldId id="284" r:id="rId15"/>
    <p:sldId id="263" r:id="rId16"/>
    <p:sldId id="257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38CD5-3F1D-45F4-95F1-659249B3A9AF}" v="1" dt="2022-02-10T17:40:51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FEDDD-1597-4E1A-A82C-2B7FFCBA7367}" type="datetimeFigureOut">
              <a:rPr lang="nb-NO"/>
              <a:t>02.03.2022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DE73-1CA6-4D23-8851-785B27133C66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1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0BDF0-F05E-4170-A68F-45231FE2F4E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2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0972" y="2580670"/>
            <a:ext cx="7772400" cy="1652338"/>
          </a:xfrm>
        </p:spPr>
        <p:txBody>
          <a:bodyPr>
            <a:normAutofit/>
          </a:bodyPr>
          <a:lstStyle/>
          <a:p>
            <a:r>
              <a:rPr lang="nb-NO" sz="5400" b="1" dirty="0">
                <a:latin typeface="Calibri"/>
                <a:cs typeface="Calibri"/>
              </a:rPr>
              <a:t>Årlig møte 2022</a:t>
            </a:r>
            <a:br>
              <a:rPr lang="nb-NO" sz="5400" b="1" dirty="0">
                <a:latin typeface="Calibri"/>
                <a:cs typeface="Calibri"/>
              </a:rPr>
            </a:br>
            <a:r>
              <a:rPr lang="nb-NO" sz="5400" b="1" dirty="0">
                <a:latin typeface="Calibri"/>
                <a:cs typeface="Calibri"/>
              </a:rPr>
              <a:t>Håndballgruppen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9704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600" dirty="0">
                <a:cs typeface="Calibri"/>
              </a:rPr>
              <a:t>Velkommen!</a:t>
            </a:r>
            <a:endParaRPr lang="nb-NO" sz="3600" dirty="0"/>
          </a:p>
          <a:p>
            <a:endParaRPr lang="nb-NO"/>
          </a:p>
          <a:p>
            <a:r>
              <a:rPr lang="nb-NO" dirty="0"/>
              <a:t>10.02.2022</a:t>
            </a:r>
            <a:endParaRPr lang="nb-NO" dirty="0">
              <a:cs typeface="Calibri" panose="020F0502020204030204"/>
            </a:endParaRPr>
          </a:p>
          <a:p>
            <a:endParaRPr lang="nb-NO"/>
          </a:p>
          <a:p>
            <a:endParaRPr lang="nb-NO" sz="4400">
              <a:cs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79" y="0"/>
            <a:ext cx="12197279" cy="25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58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800" b="1">
                <a:ea typeface="+mj-lt"/>
                <a:cs typeface="+mj-lt"/>
              </a:rPr>
              <a:t>Valg av styremedlemmer</a:t>
            </a:r>
          </a:p>
          <a:p>
            <a:pPr algn="ctr"/>
            <a:r>
              <a:rPr lang="nb-NO" sz="2800" b="1">
                <a:cs typeface="Calibri Light"/>
              </a:rPr>
              <a:t>- innstilling fra valgkomiteen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137125" y="1263202"/>
            <a:ext cx="8765678" cy="112954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>
              <a:ea typeface="+mn-lt"/>
              <a:cs typeface="+mn-lt"/>
            </a:endParaRPr>
          </a:p>
          <a:p>
            <a:r>
              <a:rPr lang="nb-NO" sz="2800" dirty="0">
                <a:ea typeface="+mn-lt"/>
                <a:cs typeface="+mn-lt"/>
              </a:rPr>
              <a:t>Valgkomiteen (Kristoffer Bergli) har følgende innstilling til styret håndballgruppen for neste periode:</a:t>
            </a:r>
            <a:endParaRPr lang="nb-NO" dirty="0">
              <a:ea typeface="+mn-lt"/>
              <a:cs typeface="+mn-lt"/>
            </a:endParaRPr>
          </a:p>
          <a:p>
            <a:endParaRPr lang="nb-NO" sz="28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Leder: Anita Vardøy</a:t>
            </a:r>
            <a:endParaRPr lang="nb-NO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Nestleder: Maren Kristine Moen</a:t>
            </a:r>
            <a:endParaRPr lang="nb-NO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Økonomiansvarlig: Christophe </a:t>
            </a:r>
            <a:r>
              <a:rPr lang="nb-NO" sz="2800" dirty="0" err="1">
                <a:ea typeface="+mn-lt"/>
                <a:cs typeface="+mn-lt"/>
              </a:rPr>
              <a:t>Mangion</a:t>
            </a:r>
            <a:endParaRPr lang="nb-NO" dirty="0" err="1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Styremedlem: Caroline Ringstad Schultz</a:t>
            </a:r>
            <a:endParaRPr lang="nb-NO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Styremedlem: Birgitte </a:t>
            </a:r>
            <a:r>
              <a:rPr lang="nb-NO" sz="2800" dirty="0" err="1">
                <a:ea typeface="+mn-lt"/>
                <a:cs typeface="+mn-lt"/>
              </a:rPr>
              <a:t>Retvdt</a:t>
            </a:r>
            <a:endParaRPr lang="nb-NO" dirty="0" err="1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Vara styremedlem: Cathrine </a:t>
            </a:r>
            <a:r>
              <a:rPr lang="nb-NO" sz="2800" dirty="0" err="1">
                <a:ea typeface="+mn-lt"/>
                <a:cs typeface="+mn-lt"/>
              </a:rPr>
              <a:t>EidsvågVara</a:t>
            </a:r>
            <a:r>
              <a:rPr lang="nb-NO" sz="2800" dirty="0">
                <a:ea typeface="+mn-lt"/>
                <a:cs typeface="+mn-lt"/>
              </a:rPr>
              <a:t> </a:t>
            </a:r>
            <a:endParaRPr lang="nb-NO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Styremedlem: Gro Anne Lunde</a:t>
            </a:r>
            <a:endParaRPr lang="nb-NO" dirty="0">
              <a:ea typeface="+mn-lt"/>
              <a:cs typeface="+mn-lt"/>
            </a:endParaRPr>
          </a:p>
          <a:p>
            <a:endParaRPr lang="nb-NO" sz="2800" dirty="0">
              <a:ea typeface="+mn-lt"/>
              <a:cs typeface="+mn-lt"/>
            </a:endParaRPr>
          </a:p>
          <a:p>
            <a:pPr algn="ctr"/>
            <a:br>
              <a:rPr lang="en-US" dirty="0"/>
            </a:br>
            <a:endParaRPr lang="en-US" dirty="0"/>
          </a:p>
          <a:p>
            <a:endParaRPr lang="nb-NO" sz="2800" dirty="0">
              <a:cs typeface="Calibri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46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Valg av valgkomité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505425" y="1263202"/>
            <a:ext cx="8410078" cy="82176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 dirty="0">
              <a:ea typeface="+mn-lt"/>
              <a:cs typeface="+mn-lt"/>
            </a:endParaRPr>
          </a:p>
          <a:p>
            <a:r>
              <a:rPr lang="nb-NO" sz="4000" dirty="0">
                <a:cs typeface="Calibri" panose="020F0502020204030204"/>
              </a:rPr>
              <a:t>Årets valgkomité: Kristoffer Bergli </a:t>
            </a:r>
          </a:p>
          <a:p>
            <a:endParaRPr lang="nb-NO" sz="4000" dirty="0">
              <a:cs typeface="Calibri" panose="020F0502020204030204"/>
            </a:endParaRPr>
          </a:p>
          <a:p>
            <a:r>
              <a:rPr lang="nb-NO" sz="4000" dirty="0">
                <a:cs typeface="Calibri" panose="020F0502020204030204"/>
              </a:rPr>
              <a:t>2022:  </a:t>
            </a: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endParaRPr lang="nb-NO" sz="40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 dirty="0">
              <a:cs typeface="Calibri" panose="020F0502020204030204"/>
            </a:endParaRPr>
          </a:p>
          <a:p>
            <a:endParaRPr lang="nb-NO" sz="32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994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 dirty="0">
                <a:ea typeface="+mj-lt"/>
                <a:cs typeface="+mj-lt"/>
              </a:rPr>
              <a:t>Innkomne forslag</a:t>
            </a:r>
            <a:endParaRPr lang="nb-NO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345768" y="1344845"/>
            <a:ext cx="8765678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3200" dirty="0">
              <a:ea typeface="+mn-lt"/>
              <a:cs typeface="+mn-lt"/>
            </a:endParaRPr>
          </a:p>
          <a:p>
            <a:endParaRPr lang="nb-NO" sz="3200" dirty="0">
              <a:cs typeface="Calibri" panose="020F0502020204030204"/>
            </a:endParaRPr>
          </a:p>
          <a:p>
            <a:r>
              <a:rPr lang="nb-NO" dirty="0"/>
              <a:t>- Anne Kjersti Røise: Endring i dekning av treningsavgift fra </a:t>
            </a:r>
            <a:r>
              <a:rPr lang="nb-NO" b="1" i="1" dirty="0"/>
              <a:t>"en trener per påmeldte lag i seriespill"</a:t>
            </a:r>
            <a:r>
              <a:rPr lang="nb-NO" dirty="0"/>
              <a:t> til </a:t>
            </a:r>
            <a:r>
              <a:rPr lang="nb-NO" b="1" i="1" dirty="0"/>
              <a:t>"en trener per 10 registrerte spillere"</a:t>
            </a:r>
            <a:endParaRPr lang="nb-NO" sz="3200" b="1" i="1" dirty="0"/>
          </a:p>
          <a:p>
            <a:endParaRPr lang="nb-NO" sz="4000" dirty="0">
              <a:cs typeface="Calibri" panose="020F0502020204030204"/>
            </a:endParaRPr>
          </a:p>
          <a:p>
            <a:r>
              <a:rPr lang="nb-NO" dirty="0"/>
              <a:t>- Ingen flere forslag</a:t>
            </a:r>
            <a:endParaRPr lang="nb-NO" sz="40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 dirty="0">
              <a:cs typeface="Calibri" panose="020F0502020204030204"/>
            </a:endParaRPr>
          </a:p>
          <a:p>
            <a:endParaRPr lang="nb-NO" sz="32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468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246117" y="2197867"/>
            <a:ext cx="9562353" cy="2798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000" b="1" dirty="0">
                <a:latin typeface="Calibri Light"/>
                <a:cs typeface="Calibri Light"/>
              </a:rPr>
              <a:t>Takk for deltagelse på årlig møte! </a:t>
            </a:r>
            <a:endParaRPr lang="nb-NO" dirty="0"/>
          </a:p>
          <a:p>
            <a:pPr algn="ctr"/>
            <a:endParaRPr lang="nb-NO" sz="40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723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 dirty="0"/>
              <a:t>Hva skjer med hall?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345767" y="1344845"/>
            <a:ext cx="9091195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3200" dirty="0">
                <a:ea typeface="+mn-lt"/>
                <a:cs typeface="+mn-lt"/>
              </a:rPr>
              <a:t>Lørenhallen: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ea typeface="+mn-lt"/>
                <a:cs typeface="+mn-lt"/>
              </a:rPr>
              <a:t>Avvikle aktivitet etter sesongen 2021/2022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ea typeface="+mn-lt"/>
                <a:cs typeface="+mn-lt"/>
              </a:rPr>
              <a:t>Rives i februar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3200" dirty="0">
              <a:ea typeface="+mn-lt"/>
              <a:cs typeface="+mn-lt"/>
            </a:endParaRPr>
          </a:p>
          <a:p>
            <a:r>
              <a:rPr lang="nb-NO" sz="3200" dirty="0">
                <a:ea typeface="+mn-lt"/>
                <a:cs typeface="+mn-lt"/>
              </a:rPr>
              <a:t>Ny hall/Refstad flerbrukshall: ferdigstilles 2024?</a:t>
            </a:r>
          </a:p>
          <a:p>
            <a:endParaRPr lang="nb-NO" sz="3200" dirty="0">
              <a:ea typeface="+mn-lt"/>
              <a:cs typeface="+mn-lt"/>
            </a:endParaRPr>
          </a:p>
          <a:p>
            <a:r>
              <a:rPr lang="nb-NO" sz="3200" dirty="0">
                <a:ea typeface="+mn-lt"/>
                <a:cs typeface="+mn-lt"/>
              </a:rPr>
              <a:t>Andre haller som kommer til nærområdet: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ea typeface="+mn-lt"/>
                <a:cs typeface="+mn-lt"/>
              </a:rPr>
              <a:t>Løren aktivitetspark og flerbrukshall: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dirty="0">
                <a:ea typeface="+mn-lt"/>
                <a:cs typeface="+mn-lt"/>
              </a:rPr>
              <a:t>Liten flerbrukshall Økern ungdomsskole: 2026 </a:t>
            </a:r>
          </a:p>
          <a:p>
            <a:endParaRPr lang="nb-NO" sz="3200" dirty="0">
              <a:ea typeface="+mn-lt"/>
              <a:cs typeface="+mn-lt"/>
            </a:endParaRPr>
          </a:p>
          <a:p>
            <a:endParaRPr lang="nb-NO" sz="32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009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74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 dirty="0"/>
              <a:t>Hva skjer med hall og trening?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410945" y="1065321"/>
            <a:ext cx="9091195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Oslo IK tildeler timer til håndball basert på antall lag som har gjennomført 2021/2022-sesongen.</a:t>
            </a:r>
          </a:p>
          <a:p>
            <a:pPr marL="457200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Håndballregionen tildeler ut fra antall påmeldte lag i 2022/2023-sesongen.</a:t>
            </a:r>
          </a:p>
          <a:p>
            <a:pPr marL="457200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Hasle-Løren håndball ønsker: Teglverket, Årvoll </a:t>
            </a:r>
            <a:br>
              <a:rPr lang="nb-NO" sz="2800" dirty="0">
                <a:ea typeface="+mn-lt"/>
                <a:cs typeface="+mn-lt"/>
              </a:rPr>
            </a:br>
            <a:r>
              <a:rPr lang="nb-NO" sz="2800" dirty="0">
                <a:ea typeface="+mn-lt"/>
                <a:cs typeface="+mn-lt"/>
              </a:rPr>
              <a:t>og Linderud</a:t>
            </a:r>
          </a:p>
          <a:p>
            <a:endParaRPr lang="nb-NO" sz="2800" dirty="0">
              <a:ea typeface="+mn-lt"/>
              <a:cs typeface="+mn-lt"/>
            </a:endParaRPr>
          </a:p>
          <a:p>
            <a:pPr marL="457200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2021/2022-sesongen: </a:t>
            </a:r>
          </a:p>
          <a:p>
            <a:pPr marL="914400" lvl="1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1,07 t per påmeldte lag </a:t>
            </a:r>
          </a:p>
          <a:p>
            <a:pPr marL="914400" lvl="1" indent="-457200">
              <a:buFontTx/>
              <a:buChar char="-"/>
            </a:pPr>
            <a:r>
              <a:rPr lang="nb-NO" sz="2800" dirty="0">
                <a:ea typeface="+mn-lt"/>
                <a:cs typeface="+mn-lt"/>
              </a:rPr>
              <a:t>For yngre lag: 4 av 6 mini-cuper e.l</a:t>
            </a:r>
            <a:r>
              <a:rPr lang="nb-NO" sz="2800">
                <a:ea typeface="+mn-lt"/>
                <a:cs typeface="+mn-lt"/>
              </a:rPr>
              <a:t>. </a:t>
            </a:r>
          </a:p>
          <a:p>
            <a:pPr marL="914400" lvl="1" indent="-457200">
              <a:buFontTx/>
              <a:buChar char="-"/>
            </a:pPr>
            <a:endParaRPr lang="nb-NO" sz="2800" dirty="0">
              <a:ea typeface="+mn-lt"/>
              <a:cs typeface="+mn-lt"/>
            </a:endParaRPr>
          </a:p>
          <a:p>
            <a:pPr marL="457200" indent="-457200">
              <a:buFontTx/>
              <a:buChar char="-"/>
            </a:pPr>
            <a:r>
              <a:rPr lang="nb-NO" sz="2800" dirty="0">
                <a:cs typeface="Calibri" panose="020F0502020204030204"/>
              </a:rPr>
              <a:t>Gymsaler teller ikke inn i tildelingen.</a:t>
            </a:r>
          </a:p>
          <a:p>
            <a:endParaRPr lang="nb-NO" sz="28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096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latin typeface="Calibri Light"/>
                <a:cs typeface="Calibri Light"/>
              </a:rPr>
              <a:t>Saksliste</a:t>
            </a:r>
            <a:endParaRPr lang="nb-NO" sz="5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657825" y="1552237"/>
            <a:ext cx="8765678" cy="67403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4000">
              <a:latin typeface="Calibri"/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ea typeface="+mn-lt"/>
                <a:cs typeface="+mn-lt"/>
              </a:rPr>
              <a:t>Godkjenning</a:t>
            </a:r>
            <a:r>
              <a:rPr lang="nb-NO" sz="2800" dirty="0">
                <a:ea typeface="+mn-lt"/>
                <a:cs typeface="+mn-lt"/>
              </a:rPr>
              <a:t> av innkalling og saksliste</a:t>
            </a: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ea typeface="+mn-lt"/>
                <a:cs typeface="+mn-lt"/>
              </a:rPr>
              <a:t>Valg av ordstyrer, referent og to til å signere protokoll</a:t>
            </a:r>
            <a:endParaRPr lang="nb-NO" sz="28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cs typeface="Calibri"/>
              </a:rPr>
              <a:t>Årsberetning 2021</a:t>
            </a:r>
            <a:endParaRPr lang="nb-NO" sz="28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cs typeface="Calibri"/>
              </a:rPr>
              <a:t>Godkjenning av regnskap for 2021 og budsjett for 2022</a:t>
            </a:r>
            <a:endParaRPr lang="nb-NO" sz="2800" dirty="0">
              <a:ea typeface="+mn-lt"/>
              <a:cs typeface="+mn-lt"/>
            </a:endParaRP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cs typeface="Calibri"/>
              </a:rPr>
              <a:t>Innkomne saker*</a:t>
            </a: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cs typeface="Calibri"/>
              </a:rPr>
              <a:t>Informasjon om hallsituasjon</a:t>
            </a:r>
          </a:p>
          <a:p>
            <a:pPr marL="457200" indent="-457200">
              <a:buAutoNum type="arabicPeriod"/>
            </a:pPr>
            <a:r>
              <a:rPr lang="nb-NO" sz="2800" dirty="0">
                <a:latin typeface="Calibri"/>
                <a:cs typeface="Calibri"/>
              </a:rPr>
              <a:t>Valg av styremedlemmer og valgkomité</a:t>
            </a:r>
            <a:endParaRPr lang="nb-NO" sz="2800">
              <a:cs typeface="Calibri" panose="020F0502020204030204"/>
            </a:endParaRPr>
          </a:p>
          <a:p>
            <a:endParaRPr lang="nb-NO" sz="2800" dirty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nb-NO" sz="2400" dirty="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endParaRPr lang="nb-NO" sz="40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84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581625" y="1263202"/>
            <a:ext cx="8333878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800" dirty="0">
              <a:ea typeface="+mn-lt"/>
              <a:cs typeface="+mn-lt"/>
            </a:endParaRPr>
          </a:p>
          <a:p>
            <a:r>
              <a:rPr lang="nb-NO" sz="2800" dirty="0">
                <a:ea typeface="+mn-lt"/>
                <a:cs typeface="+mn-lt"/>
              </a:rPr>
              <a:t>Styret har i 2021 fokusert på: </a:t>
            </a:r>
            <a:endParaRPr lang="nb-NO" dirty="0"/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Gjennomføre nødvendige oppgaver og drift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Gjennomføre hjemmekamper når mulig 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Julekalenderen - Håndballens viktigste inntektskilde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Bistå sportslig utvalg og arrangements- og inntektssikringsgruppen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Rekruttere spillere til håndballskolen</a:t>
            </a:r>
          </a:p>
          <a:p>
            <a:pPr marL="285750" indent="-285750">
              <a:buFont typeface="Symbol,Sans-Serif" panose="020B0604020202020204" pitchFamily="34" charset="0"/>
              <a:buChar char="•"/>
            </a:pPr>
            <a:r>
              <a:rPr lang="nb-NO" sz="2800" dirty="0">
                <a:ea typeface="+mn-lt"/>
                <a:cs typeface="+mn-lt"/>
              </a:rPr>
              <a:t>revidere rolle- og ansvarsbeskrivelser (videreføres i  2022)</a:t>
            </a:r>
          </a:p>
        </p:txBody>
      </p:sp>
    </p:spTree>
    <p:extLst>
      <p:ext uri="{BB962C8B-B14F-4D97-AF65-F5344CB8AC3E}">
        <p14:creationId xmlns:p14="http://schemas.microsoft.com/office/powerpoint/2010/main" val="423802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480025" y="1573274"/>
            <a:ext cx="807388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nb-NO" sz="2800" dirty="0">
                <a:ea typeface="+mn-lt"/>
                <a:cs typeface="+mn-lt"/>
              </a:rPr>
            </a:br>
            <a:endParaRPr lang="nb-NO" sz="2800">
              <a:ea typeface="+mn-lt"/>
              <a:cs typeface="+mn-lt"/>
            </a:endParaRPr>
          </a:p>
          <a:p>
            <a:br>
              <a:rPr lang="nb-NO" sz="2800" dirty="0">
                <a:ea typeface="+mn-lt"/>
                <a:cs typeface="+mn-lt"/>
              </a:rPr>
            </a:br>
            <a:r>
              <a:rPr lang="nb-NO" sz="2000" dirty="0">
                <a:ea typeface="+mn-lt"/>
                <a:cs typeface="+mn-lt"/>
              </a:rPr>
              <a:t>Håndballgruppen har ha en nedgang på 14 % spillere fra toppåret 2020, men er større enn i 2018. Det er særlig i årgangen 2012 og 2014 vi har mange spillere.</a:t>
            </a:r>
          </a:p>
          <a:p>
            <a:r>
              <a:rPr lang="nb-NO" sz="2000" dirty="0">
                <a:ea typeface="+mn-lt"/>
                <a:cs typeface="+mn-lt"/>
              </a:rPr>
              <a:t>Flere lag er dessverre oppløst høsten 2021. Dette er et problem og vi håper på en positiv utvikling i 2022.</a:t>
            </a:r>
            <a:endParaRPr lang="nb-NO" sz="2000">
              <a:cs typeface="Calibri"/>
            </a:endParaRPr>
          </a:p>
          <a:p>
            <a:endParaRPr lang="nb-NO" sz="2000" dirty="0">
              <a:ea typeface="+mn-lt"/>
              <a:cs typeface="+mn-lt"/>
            </a:endParaRPr>
          </a:p>
          <a:p>
            <a:r>
              <a:rPr lang="nb-NO" sz="2000" dirty="0">
                <a:ea typeface="+mn-lt"/>
                <a:cs typeface="+mn-lt"/>
              </a:rPr>
              <a:t>Håndballgruppen har i 2021 hatt 10 aktive lag, med tilbud til spillere født i 2012 til 2003. I tillegg kommer håndballskolen, med tilbud til jenter og gutter født 2014 og 2015.  </a:t>
            </a:r>
            <a:endParaRPr lang="en-US" sz="2000">
              <a:ea typeface="+mn-lt"/>
              <a:cs typeface="+mn-lt"/>
            </a:endParaRPr>
          </a:p>
          <a:p>
            <a:endParaRPr lang="nb-NO" sz="2000" dirty="0">
              <a:ea typeface="+mn-lt"/>
              <a:cs typeface="+mn-lt"/>
            </a:endParaRPr>
          </a:p>
          <a:p>
            <a:r>
              <a:rPr lang="nb-NO" sz="2000" dirty="0">
                <a:ea typeface="+mn-lt"/>
                <a:cs typeface="+mn-lt"/>
              </a:rPr>
              <a:t>En stor takk til støtteapparatet som legger ned et stort og viktig frivillig arbeid for lagene våre! </a:t>
            </a:r>
            <a:endParaRPr lang="nb-NO" sz="2000">
              <a:cs typeface="Calibri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C1097CD8-0AE0-44D1-B75C-B672E75FD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58440"/>
              </p:ext>
            </p:extLst>
          </p:nvPr>
        </p:nvGraphicFramePr>
        <p:xfrm>
          <a:off x="345056" y="1739660"/>
          <a:ext cx="8543657" cy="1035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551">
                  <a:extLst>
                    <a:ext uri="{9D8B030D-6E8A-4147-A177-3AD203B41FA5}">
                      <a16:colId xmlns:a16="http://schemas.microsoft.com/office/drawing/2014/main" val="418504483"/>
                    </a:ext>
                  </a:extLst>
                </a:gridCol>
                <a:gridCol w="1193786">
                  <a:extLst>
                    <a:ext uri="{9D8B030D-6E8A-4147-A177-3AD203B41FA5}">
                      <a16:colId xmlns:a16="http://schemas.microsoft.com/office/drawing/2014/main" val="2962027220"/>
                    </a:ext>
                  </a:extLst>
                </a:gridCol>
                <a:gridCol w="1099537">
                  <a:extLst>
                    <a:ext uri="{9D8B030D-6E8A-4147-A177-3AD203B41FA5}">
                      <a16:colId xmlns:a16="http://schemas.microsoft.com/office/drawing/2014/main" val="1748714937"/>
                    </a:ext>
                  </a:extLst>
                </a:gridCol>
                <a:gridCol w="1256615">
                  <a:extLst>
                    <a:ext uri="{9D8B030D-6E8A-4147-A177-3AD203B41FA5}">
                      <a16:colId xmlns:a16="http://schemas.microsoft.com/office/drawing/2014/main" val="493573918"/>
                    </a:ext>
                  </a:extLst>
                </a:gridCol>
                <a:gridCol w="1303738">
                  <a:extLst>
                    <a:ext uri="{9D8B030D-6E8A-4147-A177-3AD203B41FA5}">
                      <a16:colId xmlns:a16="http://schemas.microsoft.com/office/drawing/2014/main" val="2199547006"/>
                    </a:ext>
                  </a:extLst>
                </a:gridCol>
                <a:gridCol w="1175715">
                  <a:extLst>
                    <a:ext uri="{9D8B030D-6E8A-4147-A177-3AD203B41FA5}">
                      <a16:colId xmlns:a16="http://schemas.microsoft.com/office/drawing/2014/main" val="3898475584"/>
                    </a:ext>
                  </a:extLst>
                </a:gridCol>
                <a:gridCol w="1175715">
                  <a:extLst>
                    <a:ext uri="{9D8B030D-6E8A-4147-A177-3AD203B41FA5}">
                      <a16:colId xmlns:a16="http://schemas.microsoft.com/office/drawing/2014/main" val="26976653"/>
                    </a:ext>
                  </a:extLst>
                </a:gridCol>
              </a:tblGrid>
              <a:tr h="484106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2000" dirty="0">
                          <a:effectLst/>
                        </a:rPr>
                        <a:t>År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2016 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2017 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2018 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2019 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2020 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 dirty="0">
                          <a:effectLst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243983"/>
                  </a:ext>
                </a:extLst>
              </a:tr>
              <a:tr h="551793"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2000" dirty="0">
                          <a:effectLst/>
                        </a:rPr>
                        <a:t>Ant.  medl.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140 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154 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180 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210 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nb-NO" sz="2000" dirty="0">
                          <a:effectLst/>
                        </a:rPr>
                        <a:t>216</a:t>
                      </a:r>
                      <a:endParaRPr lang="nb-NO" sz="20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24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7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>
                <a:ea typeface="+mj-lt"/>
                <a:cs typeface="+mj-lt"/>
              </a:rPr>
              <a:t>Årsberetning</a:t>
            </a:r>
            <a:endParaRPr lang="nb-NO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378425" y="1263202"/>
            <a:ext cx="8879978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2800" dirty="0">
              <a:ea typeface="+mn-lt"/>
              <a:cs typeface="+mn-lt"/>
            </a:endParaRPr>
          </a:p>
          <a:p>
            <a:r>
              <a:rPr lang="nb-NO" sz="2800" b="1" dirty="0">
                <a:ea typeface="+mn-lt"/>
                <a:cs typeface="+mn-lt"/>
              </a:rPr>
              <a:t>Status fra sportslig utvalg/ trenere:</a:t>
            </a:r>
          </a:p>
          <a:p>
            <a:r>
              <a:rPr lang="nb-NO" sz="2800" dirty="0">
                <a:ea typeface="+mn-lt"/>
                <a:cs typeface="+mn-lt"/>
              </a:rPr>
              <a:t>På grunn av koronasituasjonen har ikke alle mål for 2021 blitt møtt. </a:t>
            </a:r>
          </a:p>
          <a:p>
            <a:endParaRPr lang="nb-NO" sz="2800" dirty="0">
              <a:ea typeface="+mn-lt"/>
              <a:cs typeface="+mn-lt"/>
            </a:endParaRPr>
          </a:p>
          <a:p>
            <a:r>
              <a:rPr lang="nb-NO" sz="2800" b="1" dirty="0">
                <a:ea typeface="+mn-lt"/>
                <a:cs typeface="+mn-lt"/>
              </a:rPr>
              <a:t>Status dommersituasjonen: </a:t>
            </a:r>
          </a:p>
          <a:p>
            <a:r>
              <a:rPr lang="nb-NO" sz="2800" dirty="0">
                <a:ea typeface="+mn-lt"/>
                <a:cs typeface="+mn-lt"/>
              </a:rPr>
              <a:t>Vi har 14 dommere med barnedommerkurs, hvorav 2 har fullført dommer 1-kurset og deltar også i håndballregionens satsegruppe.  </a:t>
            </a:r>
            <a:endParaRPr lang="nb-NO" dirty="0"/>
          </a:p>
          <a:p>
            <a:endParaRPr lang="nb-NO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79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2E2C98-DD69-44AA-86CE-4DC9B290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>
                <a:cs typeface="Calibri Light"/>
              </a:rPr>
              <a:t>Økonomi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DF184-161B-44AE-BD0D-502BB3D3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>
                <a:cs typeface="Calibri"/>
              </a:rPr>
              <a:t>Resultat: + 246 533</a:t>
            </a:r>
          </a:p>
          <a:p>
            <a:r>
              <a:rPr lang="nb-NO" dirty="0">
                <a:cs typeface="Calibri"/>
              </a:rPr>
              <a:t>Inntekter er hovedsakelig treningsavgift og kalender</a:t>
            </a:r>
          </a:p>
          <a:p>
            <a:r>
              <a:rPr lang="nb-NO" dirty="0">
                <a:cs typeface="Calibri"/>
              </a:rPr>
              <a:t>Kostnader er hovedsakelig trenere, utstyr avgifter til cuper/forbundet</a:t>
            </a:r>
          </a:p>
          <a:p>
            <a:r>
              <a:rPr lang="nb-NO" dirty="0">
                <a:cs typeface="Calibri"/>
              </a:rPr>
              <a:t>Fordeling DHL-stafetten – Tema på styremøte, forslag: Fordele likt på alle </a:t>
            </a:r>
            <a:r>
              <a:rPr lang="nb-NO" dirty="0" err="1">
                <a:cs typeface="Calibri"/>
              </a:rPr>
              <a:t>lagenheter</a:t>
            </a:r>
            <a:r>
              <a:rPr lang="nb-NO" dirty="0">
                <a:cs typeface="Calibri"/>
              </a:rPr>
              <a:t> for 2021. 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1 185 459 på konto per 31.12.2021 - Godt rustet økonomisk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Budsjettert med underskudd i 2022</a:t>
            </a:r>
          </a:p>
        </p:txBody>
      </p:sp>
    </p:spTree>
    <p:extLst>
      <p:ext uri="{BB962C8B-B14F-4D97-AF65-F5344CB8AC3E}">
        <p14:creationId xmlns:p14="http://schemas.microsoft.com/office/powerpoint/2010/main" val="33864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835656" y="899190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 dirty="0"/>
              <a:t>INNTEKTER</a:t>
            </a:r>
            <a:endParaRPr lang="nb-NO" sz="40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i="1"/>
          </a:p>
          <a:p>
            <a:pPr marL="28575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/>
          </a:p>
        </p:txBody>
      </p:sp>
      <p:pic>
        <p:nvPicPr>
          <p:cNvPr id="3" name="Bilde 3" descr="Et bilde som inneholder bord&#10;&#10;Automatisk generert beskrivelse">
            <a:extLst>
              <a:ext uri="{FF2B5EF4-FFF2-40B4-BE49-F238E27FC236}">
                <a16:creationId xmlns:a16="http://schemas.microsoft.com/office/drawing/2014/main" id="{40DFA5A6-0717-489C-80F5-BCA4DEC55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51" y="1716882"/>
            <a:ext cx="11780802" cy="429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3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835656" y="899190"/>
            <a:ext cx="10175630" cy="7679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b="1" dirty="0"/>
              <a:t>UTGIFTER</a:t>
            </a:r>
            <a:endParaRPr lang="nb-NO" sz="40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i="1">
              <a:cs typeface="Calibri"/>
            </a:endParaRPr>
          </a:p>
          <a:p>
            <a:pPr marL="28575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cs typeface="Calibri" panose="020F0502020204030204"/>
            </a:endParaRPr>
          </a:p>
          <a:p>
            <a:pPr marL="28575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>
              <a:cs typeface="Calibri" panose="020F0502020204030204"/>
            </a:endParaRPr>
          </a:p>
        </p:txBody>
      </p:sp>
      <p:pic>
        <p:nvPicPr>
          <p:cNvPr id="3" name="Bilde 3" descr="Et bilde som inneholder bord&#10;&#10;Automatisk generert beskrivelse">
            <a:extLst>
              <a:ext uri="{FF2B5EF4-FFF2-40B4-BE49-F238E27FC236}">
                <a16:creationId xmlns:a16="http://schemas.microsoft.com/office/drawing/2014/main" id="{2E54B280-52FE-4A49-96A8-207A4413B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42" y="1005717"/>
            <a:ext cx="11642784" cy="583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7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13C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85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L Gull-logo">
            <a:extLst>
              <a:ext uri="{FF2B5EF4-FFF2-40B4-BE49-F238E27FC236}">
                <a16:creationId xmlns:a16="http://schemas.microsoft.com/office/drawing/2014/main" id="{EBC94697-1B64-4331-8F29-13A3618D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4442" y="3008649"/>
            <a:ext cx="1462088" cy="8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A471687-CCE7-425A-97A1-844B422A2BC0}"/>
              </a:ext>
            </a:extLst>
          </p:cNvPr>
          <p:cNvSpPr txBox="1">
            <a:spLocks/>
          </p:cNvSpPr>
          <p:nvPr/>
        </p:nvSpPr>
        <p:spPr>
          <a:xfrm>
            <a:off x="0" y="221351"/>
            <a:ext cx="10096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5400" b="1" dirty="0">
                <a:ea typeface="+mj-lt"/>
                <a:cs typeface="+mj-lt"/>
              </a:rPr>
              <a:t>Treningsavgift 22/23 sesongen</a:t>
            </a:r>
            <a:endParaRPr lang="nb-NO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3A35AF-7F36-42B3-9AEA-5627887EF1F1}"/>
              </a:ext>
            </a:extLst>
          </p:cNvPr>
          <p:cNvSpPr txBox="1"/>
          <p:nvPr/>
        </p:nvSpPr>
        <p:spPr>
          <a:xfrm>
            <a:off x="137125" y="1263202"/>
            <a:ext cx="8765678" cy="75405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 sz="4000" dirty="0">
              <a:cs typeface="Calibri"/>
            </a:endParaRPr>
          </a:p>
          <a:p>
            <a:pPr lvl="1"/>
            <a:r>
              <a:rPr lang="nb-NO" sz="2800" dirty="0">
                <a:ea typeface="+mn-lt"/>
                <a:cs typeface="+mn-lt"/>
              </a:rPr>
              <a:t>Dagens satser:</a:t>
            </a:r>
            <a:endParaRPr lang="nb-NO" sz="2800" dirty="0"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1700 kr (*2700 kr) for spillere 8-11 år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 dirty="0">
                <a:cs typeface="Calibri"/>
              </a:rPr>
              <a:t>2200 kr (*3200) kr) for spillere 12 år</a:t>
            </a:r>
          </a:p>
          <a:p>
            <a:pPr marL="914400" lvl="1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2300 kr (*3300 kr) for spillere 13-14 år</a:t>
            </a:r>
            <a:endParaRPr lang="nb-NO" sz="2800" dirty="0"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3000 kr (*4000 kr) for spillere 15 år og oppover</a:t>
            </a:r>
            <a:endParaRPr lang="nb-NO" sz="2800" dirty="0">
              <a:cs typeface="Calibri" panose="020F0502020204030204"/>
            </a:endParaRPr>
          </a:p>
          <a:p>
            <a:pPr lvl="1"/>
            <a:endParaRPr lang="nb-NO" sz="2800">
              <a:cs typeface="Calibri" panose="020F0502020204030204"/>
            </a:endParaRPr>
          </a:p>
          <a:p>
            <a:pPr lvl="1"/>
            <a:endParaRPr lang="nb-NO" sz="2800" dirty="0">
              <a:ea typeface="+mn-lt"/>
              <a:cs typeface="+mn-lt"/>
            </a:endParaRPr>
          </a:p>
          <a:p>
            <a:pPr lvl="1"/>
            <a:r>
              <a:rPr lang="nb-NO" sz="2800" dirty="0">
                <a:ea typeface="+mn-lt"/>
                <a:cs typeface="+mn-lt"/>
              </a:rPr>
              <a:t>Forslag til vedtak:</a:t>
            </a:r>
            <a:endParaRPr lang="nb-NO" dirty="0"/>
          </a:p>
          <a:p>
            <a:pPr marL="914400" indent="-457200">
              <a:buFont typeface="Arial"/>
              <a:buChar char="•"/>
            </a:pPr>
            <a:r>
              <a:rPr lang="nb-NO" sz="2800" dirty="0">
                <a:ea typeface="+mn-lt"/>
                <a:cs typeface="+mn-lt"/>
              </a:rPr>
              <a:t>Ingen endringer i treningsavgifter neste sesong. </a:t>
            </a:r>
            <a:br>
              <a:rPr lang="nb-NO" sz="2800" dirty="0">
                <a:ea typeface="+mn-lt"/>
                <a:cs typeface="+mn-lt"/>
              </a:rPr>
            </a:br>
            <a:endParaRPr lang="nb-NO" sz="2800"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endParaRPr lang="nb-NO" sz="2800">
              <a:cs typeface="Calibri" panose="020F0502020204030204"/>
            </a:endParaRPr>
          </a:p>
          <a:p>
            <a:endParaRPr lang="nb-NO" sz="4000" i="1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nb-NO" sz="3200">
              <a:cs typeface="Calibri" panose="020F0502020204030204"/>
            </a:endParaRPr>
          </a:p>
          <a:p>
            <a:endParaRPr lang="nb-NO" sz="32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7944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5D2F25897557488DDD487117756ABB" ma:contentTypeVersion="8" ma:contentTypeDescription="Opprett et nytt dokument." ma:contentTypeScope="" ma:versionID="bbb2754b6a0eeab1e9fec56914561bd1">
  <xsd:schema xmlns:xsd="http://www.w3.org/2001/XMLSchema" xmlns:xs="http://www.w3.org/2001/XMLSchema" xmlns:p="http://schemas.microsoft.com/office/2006/metadata/properties" xmlns:ns2="d10f58f9-a0fa-4343-b8de-a26adfc67bd8" xmlns:ns3="cecb6b9a-7cd7-4042-b92f-d56550b91d05" targetNamespace="http://schemas.microsoft.com/office/2006/metadata/properties" ma:root="true" ma:fieldsID="ada95fa8e25a71a3d97d56d9a96b704f" ns2:_="" ns3:_="">
    <xsd:import namespace="d10f58f9-a0fa-4343-b8de-a26adfc67bd8"/>
    <xsd:import namespace="cecb6b9a-7cd7-4042-b92f-d56550b91d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f58f9-a0fa-4343-b8de-a26adfc67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b6b9a-7cd7-4042-b92f-d56550b91d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ecb6b9a-7cd7-4042-b92f-d56550b91d0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7984390-B04B-402F-B3B0-20D91CC2EE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CEC87-BE4D-4385-B2E6-331DA8224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0f58f9-a0fa-4343-b8de-a26adfc67bd8"/>
    <ds:schemaRef ds:uri="cecb6b9a-7cd7-4042-b92f-d56550b91d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1CB4A-5294-4079-BB41-B4414120EF56}">
  <ds:schemaRefs>
    <ds:schemaRef ds:uri="d10f58f9-a0fa-4343-b8de-a26adfc67bd8"/>
    <ds:schemaRef ds:uri="http://purl.org/dc/dcmitype/"/>
    <ds:schemaRef ds:uri="http://schemas.microsoft.com/office/2006/documentManagement/types"/>
    <ds:schemaRef ds:uri="cecb6b9a-7cd7-4042-b92f-d56550b91d05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Widescreen</PresentationFormat>
  <Paragraphs>147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Symbol,Sans-Serif</vt:lpstr>
      <vt:lpstr>Arial</vt:lpstr>
      <vt:lpstr>Calibri</vt:lpstr>
      <vt:lpstr>Calibri Light</vt:lpstr>
      <vt:lpstr>Office-tema</vt:lpstr>
      <vt:lpstr>Årlig møte 2022 Håndballgruppen</vt:lpstr>
      <vt:lpstr>PowerPoint Presentation</vt:lpstr>
      <vt:lpstr>PowerPoint Presentation</vt:lpstr>
      <vt:lpstr>PowerPoint Presentation</vt:lpstr>
      <vt:lpstr>PowerPoint Presentation</vt:lpstr>
      <vt:lpstr>Økonomi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Loevnaeseth, Jan Rune</dc:creator>
  <cp:lastModifiedBy>Loevnaeseth, Jan Rune</cp:lastModifiedBy>
  <cp:revision>607</cp:revision>
  <dcterms:created xsi:type="dcterms:W3CDTF">2020-01-26T21:13:24Z</dcterms:created>
  <dcterms:modified xsi:type="dcterms:W3CDTF">2022-03-02T21:16:21Z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0x010100AF5D2F25897557488DDD487117756ABB</vt:lpwstr>
  </property>
  <property fmtid="{D5CDD505-2E9C-101B-9397-08002B2CF9AE}" pid="3" name="Order">
    <vt:r8>13900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